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2" r:id="rId4"/>
    <p:sldId id="273" r:id="rId5"/>
    <p:sldId id="257" r:id="rId6"/>
    <p:sldId id="278" r:id="rId7"/>
    <p:sldId id="258" r:id="rId8"/>
    <p:sldId id="259" r:id="rId9"/>
    <p:sldId id="279" r:id="rId10"/>
    <p:sldId id="260" r:id="rId11"/>
    <p:sldId id="261" r:id="rId12"/>
    <p:sldId id="280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7" r:id="rId22"/>
    <p:sldId id="281" r:id="rId23"/>
    <p:sldId id="2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AA17"/>
    <a:srgbClr val="CFB0D1"/>
    <a:srgbClr val="172C51"/>
    <a:srgbClr val="CFB0D0"/>
    <a:srgbClr val="FEFACD"/>
    <a:srgbClr val="C0E6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56" autoAdjust="0"/>
  </p:normalViewPr>
  <p:slideViewPr>
    <p:cSldViewPr snapToGrid="0">
      <p:cViewPr varScale="1">
        <p:scale>
          <a:sx n="79" d="100"/>
          <a:sy n="79" d="100"/>
        </p:scale>
        <p:origin x="77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3051B-FE4E-9E1B-91B6-9A33152E6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CEB43C-A99C-8BC8-748A-D3E9C54C2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CCADB-187B-04F0-DFF6-26A9CF94E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D379-8D81-49F1-9C92-19674BA9E5F4}" type="datetimeFigureOut">
              <a:rPr lang="en-IN" smtClean="0"/>
              <a:t>20-07-2023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3C9E5-3C82-CF1B-6CAF-41E52F4EC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01976-D666-18AD-878F-AF02DB449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F566-FAF5-4ECB-B941-A35786058E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981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C3FBD-329A-7ACE-57B2-CDCA916AB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A43BBD-4E79-1A74-52BF-A6037E18F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16FAE-5FA7-74F6-18A1-BDC5CFA7A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D379-8D81-49F1-9C92-19674BA9E5F4}" type="datetimeFigureOut">
              <a:rPr lang="en-IN" smtClean="0"/>
              <a:t>20-07-2023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153BF-1502-4363-AE16-1C26238B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BE315-7B5E-1BC8-8E42-9233E554B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F566-FAF5-4ECB-B941-A35786058E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83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E0D01B-18E0-0D50-598B-EACFE30327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C28B8-D34B-6AEC-121C-1E7FECBD30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7DE7D-BD36-DA7B-37FC-C1BF2BB6B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D379-8D81-49F1-9C92-19674BA9E5F4}" type="datetimeFigureOut">
              <a:rPr lang="en-IN" smtClean="0"/>
              <a:t>20-07-2023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F9ED2-024D-82CE-82E2-000CA6F32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F8641-43EA-C2FF-DDD6-B95CA7318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F566-FAF5-4ECB-B941-A35786058E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3714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5648C-B74A-8B99-677A-F0A75DCD7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1C4CE-8823-1003-E683-A4998F514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57778-4BB2-4135-F855-96CCF721A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D379-8D81-49F1-9C92-19674BA9E5F4}" type="datetimeFigureOut">
              <a:rPr lang="en-IN" smtClean="0"/>
              <a:t>20-07-2023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69252-BF98-44AD-8CF5-2E595AB10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90D70-49FF-A4EE-35A1-32FB8662D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F566-FAF5-4ECB-B941-A35786058E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297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54A0D-7544-8AFA-98D5-DCCCB137B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5FA23-4DA2-8F4C-6D70-39F37919D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F67CB-68F3-D37B-CA7E-59CB5D61E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D379-8D81-49F1-9C92-19674BA9E5F4}" type="datetimeFigureOut">
              <a:rPr lang="en-IN" smtClean="0"/>
              <a:t>20-07-2023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2F123-BC02-7FCA-0624-4F6225974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EC94C-9F09-9476-65FE-9F792B8BE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F566-FAF5-4ECB-B941-A35786058E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2790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D024F-2BFE-9E82-4825-7938692BD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3F618-E142-1FAD-7D85-84340F2B4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0F5CC-0517-6E77-090A-49807FD3A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792C0-7C18-5607-0058-BE367E753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D379-8D81-49F1-9C92-19674BA9E5F4}" type="datetimeFigureOut">
              <a:rPr lang="en-IN" smtClean="0"/>
              <a:t>20-07-2023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D4DC56-356D-4D56-D594-28E5DAD91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F6A73-3942-6121-027F-52A6012FC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F566-FAF5-4ECB-B941-A35786058E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3239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E2AD9-E4EB-F500-1436-47F63A8E8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1D2CF-7501-0F74-33A1-C617F04AE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3EBA4F-844A-ED6E-B472-6D73BE28F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10DE5B-8313-C150-072D-895A0D68B3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DA2742-BF61-DE75-373A-1AE94905DB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064314-21A6-5CFB-85F8-13A7AF6AA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D379-8D81-49F1-9C92-19674BA9E5F4}" type="datetimeFigureOut">
              <a:rPr lang="en-IN" smtClean="0"/>
              <a:t>20-07-2023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5DE5ED-CDBF-FBC0-13CB-C66D89001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40B538-6DF1-CF2A-D21A-9FD8B2629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F566-FAF5-4ECB-B941-A35786058E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2093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E4690-7273-EC7C-EEA8-17B432DE0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A847A-8A72-B6B0-1039-531E681A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D379-8D81-49F1-9C92-19674BA9E5F4}" type="datetimeFigureOut">
              <a:rPr lang="en-IN" smtClean="0"/>
              <a:t>20-07-2023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5AB5DC-ED08-EF1C-935F-272B618B1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FCB1F-6DB2-7A8C-1560-364E98993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F566-FAF5-4ECB-B941-A35786058E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326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8E364D-B706-DC4B-DB50-B92B28E11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D379-8D81-49F1-9C92-19674BA9E5F4}" type="datetimeFigureOut">
              <a:rPr lang="en-IN" smtClean="0"/>
              <a:t>20-07-2023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37D14B-03CD-60C0-95F3-2A81B40C6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F0348-063A-0BF1-A055-59A660453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F566-FAF5-4ECB-B941-A35786058E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00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77EAC-69CF-E1DA-E488-3438B9595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3046A-7765-BEAC-11DD-097F747C4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1F6DDB-E65E-505D-F220-D4D4EDF91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199CE2-E523-E312-8796-C50766C03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D379-8D81-49F1-9C92-19674BA9E5F4}" type="datetimeFigureOut">
              <a:rPr lang="en-IN" smtClean="0"/>
              <a:t>20-07-2023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AD2605-CFFA-62FB-861D-02292775E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17FF9-68A4-C72E-D6BD-B764C8D4C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F566-FAF5-4ECB-B941-A35786058E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44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AAACD-3352-8220-B32E-2E5116333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EF9C13-512B-CF07-7B7F-20013F9835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947BBD-E70C-E9C4-B027-E58286FBF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57DBE-9165-28FB-989D-D95A642E6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D379-8D81-49F1-9C92-19674BA9E5F4}" type="datetimeFigureOut">
              <a:rPr lang="en-IN" smtClean="0"/>
              <a:t>20-07-2023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37A5FA-7F6B-A6D5-9B13-7BAEF42E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51D0E-D2C5-89C8-86E8-285501767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F566-FAF5-4ECB-B941-A35786058E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821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62B3C0-246D-CC34-2E4A-E4AD9B6FA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33A5B-83BC-8462-2F91-BDCBF4EC0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6DFC5-C838-354C-03FC-E660E9888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7D379-8D81-49F1-9C92-19674BA9E5F4}" type="datetimeFigureOut">
              <a:rPr lang="en-IN" smtClean="0"/>
              <a:t>20-07-2023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B5B4B-5302-6AAD-D54F-C846847E6A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DC263-0130-8E60-B781-7E9158F6E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6F566-FAF5-4ECB-B941-A35786058E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160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D997C-47E0-A1ED-E687-2ABD7941A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gradFill flip="none"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rgbClr val="FFFF00"/>
              </a:gs>
              <a:gs pos="100000">
                <a:schemeClr val="accent2">
                  <a:lumMod val="7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8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SHAALA SIDDHI</a:t>
            </a:r>
            <a:br>
              <a:rPr lang="en-US" sz="8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</a:br>
            <a:r>
              <a:rPr lang="en-US" sz="8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WEB PORTAL</a:t>
            </a:r>
            <a:endParaRPr lang="en-IN" sz="8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4" name="Picture 2" descr="C:\Users\pragya\Desktop\nuepa_logo-300x283.png">
            <a:extLst>
              <a:ext uri="{FF2B5EF4-FFF2-40B4-BE49-F238E27FC236}">
                <a16:creationId xmlns:a16="http://schemas.microsoft.com/office/drawing/2014/main" id="{DCEC239A-6C9E-A6AA-2245-BD8058E65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768" y="116732"/>
            <a:ext cx="2138463" cy="205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297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704C47-BDB6-8F51-0386-F3F857962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428"/>
            <a:ext cx="12192000" cy="30120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0436DD-7052-A841-F3E1-AA094D9BD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6680"/>
            <a:ext cx="12192000" cy="294132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DB6806E-DC0B-53BF-0F58-45DFD5CD82B6}"/>
              </a:ext>
            </a:extLst>
          </p:cNvPr>
          <p:cNvCxnSpPr/>
          <p:nvPr/>
        </p:nvCxnSpPr>
        <p:spPr>
          <a:xfrm>
            <a:off x="184826" y="3793788"/>
            <a:ext cx="11692646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2C3AB11D-9E4C-7355-D389-BC2C16536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6989" cy="62605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Teachers Profile</a:t>
            </a:r>
            <a:endParaRPr lang="en-IN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091F2496-01CD-BEA1-E3DB-0F73542FE6D0}"/>
              </a:ext>
            </a:extLst>
          </p:cNvPr>
          <p:cNvSpPr/>
          <p:nvPr/>
        </p:nvSpPr>
        <p:spPr>
          <a:xfrm>
            <a:off x="5685817" y="1044343"/>
            <a:ext cx="690664" cy="69066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  <a:endParaRPr lang="en-IN" sz="3600" dirty="0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817B742C-8C75-0DB8-0F14-D9ABA2432510}"/>
              </a:ext>
            </a:extLst>
          </p:cNvPr>
          <p:cNvSpPr/>
          <p:nvPr/>
        </p:nvSpPr>
        <p:spPr>
          <a:xfrm>
            <a:off x="5685817" y="4291440"/>
            <a:ext cx="690664" cy="69066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757435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28E66-0CA4-2B70-7196-14C2A6A09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2257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400" dirty="0"/>
              <a:t>School Evaluation Composite Matrix -  (DOMAIN - I)</a:t>
            </a:r>
            <a:endParaRPr lang="en-IN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40B504-3A71-0FAD-B8D8-DB20F75767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" t="8215" r="11117"/>
          <a:stretch/>
        </p:blipFill>
        <p:spPr>
          <a:xfrm>
            <a:off x="0" y="700392"/>
            <a:ext cx="12192000" cy="6074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FD58C1-0015-3D2E-A08A-BF67E26CEE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49106" r="13249" b="3610"/>
          <a:stretch/>
        </p:blipFill>
        <p:spPr>
          <a:xfrm>
            <a:off x="10352093" y="2694563"/>
            <a:ext cx="1596391" cy="1057396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50800" dist="12700" dir="2700000" sx="103000" sy="103000" algn="tl" rotWithShape="0">
              <a:prstClr val="black"/>
            </a:outerShdw>
          </a:effec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7EA538E9-6C15-0968-2FD8-A0186B0D6E27}"/>
              </a:ext>
            </a:extLst>
          </p:cNvPr>
          <p:cNvSpPr/>
          <p:nvPr/>
        </p:nvSpPr>
        <p:spPr>
          <a:xfrm>
            <a:off x="10059982" y="2769870"/>
            <a:ext cx="255593" cy="17145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Callout: Bent Line 5">
            <a:extLst>
              <a:ext uri="{FF2B5EF4-FFF2-40B4-BE49-F238E27FC236}">
                <a16:creationId xmlns:a16="http://schemas.microsoft.com/office/drawing/2014/main" id="{38E30F2B-55E6-CCB4-8CE0-FB7161BBAA7E}"/>
              </a:ext>
            </a:extLst>
          </p:cNvPr>
          <p:cNvSpPr/>
          <p:nvPr/>
        </p:nvSpPr>
        <p:spPr>
          <a:xfrm>
            <a:off x="4221481" y="3334763"/>
            <a:ext cx="2285999" cy="1974715"/>
          </a:xfrm>
          <a:prstGeom prst="borderCallout2">
            <a:avLst>
              <a:gd name="adj1" fmla="val -6865"/>
              <a:gd name="adj2" fmla="val 31532"/>
              <a:gd name="adj3" fmla="val -37901"/>
              <a:gd name="adj4" fmla="val 18979"/>
              <a:gd name="adj5" fmla="val -88484"/>
              <a:gd name="adj6" fmla="val 32998"/>
            </a:avLst>
          </a:prstGeom>
          <a:solidFill>
            <a:schemeClr val="tx1"/>
          </a:solidFill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Availability</a:t>
            </a:r>
          </a:p>
          <a:p>
            <a:pPr algn="ctr"/>
            <a:r>
              <a:rPr lang="en-US" sz="3600" dirty="0"/>
              <a:t>and</a:t>
            </a:r>
          </a:p>
          <a:p>
            <a:pPr algn="ctr"/>
            <a:r>
              <a:rPr lang="en-US" sz="3600" dirty="0"/>
              <a:t>Adequacy</a:t>
            </a:r>
            <a:endParaRPr lang="en-IN" sz="3600" dirty="0"/>
          </a:p>
        </p:txBody>
      </p:sp>
      <p:sp>
        <p:nvSpPr>
          <p:cNvPr id="8" name="Callout: Bent Line 7">
            <a:extLst>
              <a:ext uri="{FF2B5EF4-FFF2-40B4-BE49-F238E27FC236}">
                <a16:creationId xmlns:a16="http://schemas.microsoft.com/office/drawing/2014/main" id="{0B5FB8AC-1BDE-8E0D-BB1C-10527E01DC5E}"/>
              </a:ext>
            </a:extLst>
          </p:cNvPr>
          <p:cNvSpPr/>
          <p:nvPr/>
        </p:nvSpPr>
        <p:spPr>
          <a:xfrm>
            <a:off x="6750996" y="4054610"/>
            <a:ext cx="2285999" cy="1974715"/>
          </a:xfrm>
          <a:prstGeom prst="borderCallout2">
            <a:avLst>
              <a:gd name="adj1" fmla="val -7850"/>
              <a:gd name="adj2" fmla="val 54936"/>
              <a:gd name="adj3" fmla="val -99477"/>
              <a:gd name="adj4" fmla="val 90469"/>
              <a:gd name="adj5" fmla="val -124445"/>
              <a:gd name="adj6" fmla="val 84487"/>
            </a:avLst>
          </a:prstGeom>
          <a:solidFill>
            <a:schemeClr val="tx1"/>
          </a:solidFill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Quality</a:t>
            </a:r>
          </a:p>
          <a:p>
            <a:pPr algn="ctr"/>
            <a:r>
              <a:rPr lang="en-US" sz="3600" dirty="0"/>
              <a:t>and</a:t>
            </a:r>
          </a:p>
          <a:p>
            <a:pPr algn="ctr"/>
            <a:r>
              <a:rPr lang="en-US" sz="3600" dirty="0"/>
              <a:t>Usability</a:t>
            </a:r>
            <a:endParaRPr lang="en-IN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C812E4-B048-C03D-1F49-BDD3210CA854}"/>
              </a:ext>
            </a:extLst>
          </p:cNvPr>
          <p:cNvSpPr txBox="1"/>
          <p:nvPr/>
        </p:nvSpPr>
        <p:spPr>
          <a:xfrm>
            <a:off x="6780015" y="630411"/>
            <a:ext cx="4513959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Enabling resources of School: Availability, Adequacy and Usability</a:t>
            </a:r>
            <a:endParaRPr lang="en-IN" sz="2000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0502D4E-9182-4E6B-4036-0838532699C3}"/>
              </a:ext>
            </a:extLst>
          </p:cNvPr>
          <p:cNvCxnSpPr>
            <a:cxnSpLocks/>
          </p:cNvCxnSpPr>
          <p:nvPr/>
        </p:nvCxnSpPr>
        <p:spPr>
          <a:xfrm flipV="1">
            <a:off x="5364480" y="867622"/>
            <a:ext cx="1415535" cy="116732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D069FCC-C376-27D8-B7F0-3E8B941DD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6419" y="6192029"/>
            <a:ext cx="165735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64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5CA66B-E6F8-A615-2FB1-392CBAC97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" y="792889"/>
            <a:ext cx="11519062" cy="847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E08441-1DF1-6CC8-12EC-55E403BE2B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8" t="8596" r="4046" b="18590"/>
          <a:stretch/>
        </p:blipFill>
        <p:spPr>
          <a:xfrm>
            <a:off x="4399280" y="10149"/>
            <a:ext cx="3444240" cy="7772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09BC86-4F94-4F19-33D3-800A049A81A2}"/>
              </a:ext>
            </a:extLst>
          </p:cNvPr>
          <p:cNvSpPr txBox="1"/>
          <p:nvPr/>
        </p:nvSpPr>
        <p:spPr>
          <a:xfrm>
            <a:off x="1869440" y="137160"/>
            <a:ext cx="1902142" cy="523220"/>
          </a:xfrm>
          <a:prstGeom prst="rect">
            <a:avLst/>
          </a:prstGeom>
          <a:solidFill>
            <a:srgbClr val="C6AA17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 of</a:t>
            </a:r>
            <a:endParaRPr lang="en-IN" sz="2800" b="1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4519B5-E00A-F3B1-6CC4-AE3383B82847}"/>
              </a:ext>
            </a:extLst>
          </p:cNvPr>
          <p:cNvSpPr/>
          <p:nvPr/>
        </p:nvSpPr>
        <p:spPr>
          <a:xfrm>
            <a:off x="4927601" y="959385"/>
            <a:ext cx="2235200" cy="514732"/>
          </a:xfrm>
          <a:prstGeom prst="rect">
            <a:avLst/>
          </a:prstGeom>
          <a:noFill/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A599DC7-9194-5635-EA26-005F80735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810309"/>
              </p:ext>
            </p:extLst>
          </p:nvPr>
        </p:nvGraphicFramePr>
        <p:xfrm>
          <a:off x="193039" y="1755248"/>
          <a:ext cx="11519062" cy="5059925"/>
        </p:xfrm>
        <a:graphic>
          <a:graphicData uri="http://schemas.openxmlformats.org/drawingml/2006/table">
            <a:tbl>
              <a:tblPr/>
              <a:tblGrid>
                <a:gridCol w="993735">
                  <a:extLst>
                    <a:ext uri="{9D8B030D-6E8A-4147-A177-3AD203B41FA5}">
                      <a16:colId xmlns:a16="http://schemas.microsoft.com/office/drawing/2014/main" val="2671129698"/>
                    </a:ext>
                  </a:extLst>
                </a:gridCol>
                <a:gridCol w="3813489">
                  <a:extLst>
                    <a:ext uri="{9D8B030D-6E8A-4147-A177-3AD203B41FA5}">
                      <a16:colId xmlns:a16="http://schemas.microsoft.com/office/drawing/2014/main" val="1378591524"/>
                    </a:ext>
                  </a:extLst>
                </a:gridCol>
                <a:gridCol w="3553428">
                  <a:extLst>
                    <a:ext uri="{9D8B030D-6E8A-4147-A177-3AD203B41FA5}">
                      <a16:colId xmlns:a16="http://schemas.microsoft.com/office/drawing/2014/main" val="478572477"/>
                    </a:ext>
                  </a:extLst>
                </a:gridCol>
                <a:gridCol w="3158410">
                  <a:extLst>
                    <a:ext uri="{9D8B030D-6E8A-4147-A177-3AD203B41FA5}">
                      <a16:colId xmlns:a16="http://schemas.microsoft.com/office/drawing/2014/main" val="4097765544"/>
                    </a:ext>
                  </a:extLst>
                </a:gridCol>
              </a:tblGrid>
              <a:tr h="28484">
                <a:tc rowSpan="2">
                  <a:txBody>
                    <a:bodyPr/>
                    <a:lstStyle/>
                    <a:p>
                      <a:pPr algn="ctr"/>
                      <a:r>
                        <a:rPr lang="en-IN" sz="1700" b="1" dirty="0"/>
                        <a:t>Core Standard</a:t>
                      </a:r>
                      <a:br>
                        <a:rPr lang="en-IN" sz="1700" b="1" dirty="0"/>
                      </a:br>
                      <a:endParaRPr lang="en-IN" sz="1700" b="1" dirty="0"/>
                    </a:p>
                  </a:txBody>
                  <a:tcPr marL="2370" marR="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IN" sz="1700" b="1" dirty="0">
                          <a:solidFill>
                            <a:schemeClr val="bg1"/>
                          </a:solidFill>
                        </a:rPr>
                        <a:t>Descriptor</a:t>
                      </a:r>
                    </a:p>
                  </a:txBody>
                  <a:tcPr marL="2370" marR="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marL="2370" marR="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853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092999"/>
                  </a:ext>
                </a:extLst>
              </a:tr>
              <a:tr h="22274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700" b="1" dirty="0"/>
                        <a:t>Level-1</a:t>
                      </a:r>
                    </a:p>
                  </a:txBody>
                  <a:tcPr marL="2370" marR="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700" b="1" dirty="0"/>
                        <a:t>Level-2</a:t>
                      </a:r>
                    </a:p>
                  </a:txBody>
                  <a:tcPr marL="2370" marR="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700" b="1" dirty="0"/>
                        <a:t>Level-3</a:t>
                      </a:r>
                    </a:p>
                  </a:txBody>
                  <a:tcPr marL="2370" marR="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312183"/>
                  </a:ext>
                </a:extLst>
              </a:tr>
              <a:tr h="28484">
                <a:tc rowSpan="4">
                  <a:txBody>
                    <a:bodyPr/>
                    <a:lstStyle/>
                    <a:p>
                      <a:r>
                        <a:rPr lang="en-IN" sz="1700" b="1" dirty="0"/>
                        <a:t>School</a:t>
                      </a:r>
                    </a:p>
                    <a:p>
                      <a:r>
                        <a:rPr lang="en-IN" sz="1700" b="1" dirty="0"/>
                        <a:t>Premises</a:t>
                      </a:r>
                      <a:endParaRPr lang="en-IN" sz="1700" dirty="0"/>
                    </a:p>
                  </a:txBody>
                  <a:tcPr marL="2370" marR="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IN" sz="1700" b="1" dirty="0"/>
                        <a:t>Availability and Adequacy</a:t>
                      </a:r>
                    </a:p>
                  </a:txBody>
                  <a:tcPr marL="2370" marR="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 marL="2370" marR="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853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46818"/>
                  </a:ext>
                </a:extLst>
              </a:tr>
              <a:tr h="195096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Open area is insufficient with limited space for assembly; </a:t>
                      </a:r>
                      <a:r>
                        <a:rPr lang="en-US" sz="1700" dirty="0" err="1"/>
                        <a:t>kuchcha</a:t>
                      </a:r>
                      <a:r>
                        <a:rPr lang="en-US" sz="1700" dirty="0"/>
                        <a:t>/</a:t>
                      </a:r>
                      <a:r>
                        <a:rPr lang="en-US" sz="1700" dirty="0" err="1"/>
                        <a:t>semipucca</a:t>
                      </a:r>
                      <a:r>
                        <a:rPr lang="en-US" sz="1700" dirty="0"/>
                        <a:t>/tent type building is available; boundary wall/ fence doesn’t exists or is discontinuous with big gaps; no garden/ trees in the compound</a:t>
                      </a:r>
                    </a:p>
                  </a:txBody>
                  <a:tcPr marL="2370" marR="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Open and build area is just sufficient with available assembly hall/ space but inadequate to accommodate all learners comfortably; pucca building exists with boundary wall/ fence without gate; few garden/ trees in the compound</a:t>
                      </a:r>
                      <a:endParaRPr lang="en-IN" sz="1700" dirty="0"/>
                    </a:p>
                  </a:txBody>
                  <a:tcPr marL="2370" marR="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Ample open and build spaces available for free movement of learners with designated space for assembly; boundary wall/ fencing with plantation and gate exists; well maintained garden and lawn</a:t>
                      </a:r>
                    </a:p>
                  </a:txBody>
                  <a:tcPr marL="2370" marR="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2298531"/>
                  </a:ext>
                </a:extLst>
              </a:tr>
              <a:tr h="2848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IN" sz="1700" b="1" dirty="0"/>
                        <a:t>Quality and Usability</a:t>
                      </a:r>
                    </a:p>
                  </a:txBody>
                  <a:tcPr marL="2370" marR="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 marL="2370" marR="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853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255122"/>
                  </a:ext>
                </a:extLst>
              </a:tr>
              <a:tr h="156915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Open space is used only for assembly; ground is uneven; premises appear to be unclean and lacking maintenance; major repairs are needed in floor/walls/ roof/ doors/ windows, etc.</a:t>
                      </a:r>
                    </a:p>
                  </a:txBody>
                  <a:tcPr marL="2370" marR="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Assembly space/ hall is used for organizing other activities such as physical exercises, organizing functions, etc.; ground is even; minor repairs are needed in floor/ walls/ roof/ doors; occasional maintenance is undertaken occasionally</a:t>
                      </a:r>
                      <a:endParaRPr lang="en-IN" sz="1700" dirty="0"/>
                    </a:p>
                  </a:txBody>
                  <a:tcPr marL="2370" marR="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Open space and building are clean and well-maintained; repairs are undertaken in a timely manner</a:t>
                      </a:r>
                    </a:p>
                  </a:txBody>
                  <a:tcPr marL="2370" marR="9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758537"/>
                  </a:ext>
                </a:extLst>
              </a:tr>
            </a:tbl>
          </a:graphicData>
        </a:graphic>
      </p:graphicFrame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EDF6F76E-237F-9E41-EF53-6CE64973C53B}"/>
              </a:ext>
            </a:extLst>
          </p:cNvPr>
          <p:cNvCxnSpPr/>
          <p:nvPr/>
        </p:nvCxnSpPr>
        <p:spPr>
          <a:xfrm rot="10800000" flipV="1">
            <a:off x="985520" y="1239520"/>
            <a:ext cx="4429760" cy="650240"/>
          </a:xfrm>
          <a:prstGeom prst="bentConnector3">
            <a:avLst>
              <a:gd name="adj1" fmla="val 16284"/>
            </a:avLst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4D965E3-FA1F-2FDA-D917-4A07607D7954}"/>
              </a:ext>
            </a:extLst>
          </p:cNvPr>
          <p:cNvSpPr txBox="1"/>
          <p:nvPr/>
        </p:nvSpPr>
        <p:spPr>
          <a:xfrm>
            <a:off x="8511858" y="137160"/>
            <a:ext cx="1902142" cy="523220"/>
          </a:xfrm>
          <a:prstGeom prst="rect">
            <a:avLst/>
          </a:prstGeom>
          <a:solidFill>
            <a:srgbClr val="C6AA1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Descriptor</a:t>
            </a:r>
            <a:endParaRPr lang="en-IN" sz="2800" b="1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A9C0E4D-BE30-3DB8-ACC8-74E83714DC29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3771582" y="398769"/>
            <a:ext cx="566738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BF5DB5-641A-091F-C3E7-9C08B09E8BEB}"/>
              </a:ext>
            </a:extLst>
          </p:cNvPr>
          <p:cNvCxnSpPr>
            <a:cxnSpLocks/>
          </p:cNvCxnSpPr>
          <p:nvPr/>
        </p:nvCxnSpPr>
        <p:spPr>
          <a:xfrm flipV="1">
            <a:off x="7907575" y="398769"/>
            <a:ext cx="566738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853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FF53FB-CB8F-92CE-54CC-3798397E98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7" r="26821"/>
          <a:stretch/>
        </p:blipFill>
        <p:spPr>
          <a:xfrm>
            <a:off x="0" y="749030"/>
            <a:ext cx="12117097" cy="610897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EE14185-DDFE-9266-9A93-56A28B485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2257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400" dirty="0"/>
              <a:t>School Evaluation Composite Matrix -  (DOMAIN - II)</a:t>
            </a:r>
            <a:endParaRPr lang="en-IN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DDD8BC-168F-72F9-5F60-7263B5BE8CAF}"/>
              </a:ext>
            </a:extLst>
          </p:cNvPr>
          <p:cNvSpPr txBox="1"/>
          <p:nvPr/>
        </p:nvSpPr>
        <p:spPr>
          <a:xfrm>
            <a:off x="6461761" y="810934"/>
            <a:ext cx="5520068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N" sz="2800" b="1" i="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Teaching-learning and Assessment</a:t>
            </a:r>
            <a:endParaRPr lang="en-IN" sz="2800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D03C513-0D4E-66E0-5CDE-9BF20C50D1A8}"/>
              </a:ext>
            </a:extLst>
          </p:cNvPr>
          <p:cNvCxnSpPr>
            <a:cxnSpLocks/>
          </p:cNvCxnSpPr>
          <p:nvPr/>
        </p:nvCxnSpPr>
        <p:spPr>
          <a:xfrm>
            <a:off x="3972560" y="975360"/>
            <a:ext cx="2489200" cy="11176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513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77A74A-ABC4-8858-395D-F210535557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t="15477" r="28044"/>
          <a:stretch/>
        </p:blipFill>
        <p:spPr>
          <a:xfrm>
            <a:off x="38909" y="1021404"/>
            <a:ext cx="12104451" cy="530157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20212FA-ACA1-ED0F-8100-4A52216B8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2257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400" dirty="0"/>
              <a:t>School Evaluation Composite Matrix -  (DOMAIN - III)</a:t>
            </a:r>
            <a:endParaRPr lang="en-IN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1D28A2-4183-F507-B95F-505B7E31FF8E}"/>
              </a:ext>
            </a:extLst>
          </p:cNvPr>
          <p:cNvSpPr txBox="1"/>
          <p:nvPr/>
        </p:nvSpPr>
        <p:spPr>
          <a:xfrm>
            <a:off x="6623291" y="996146"/>
            <a:ext cx="5520068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Learners' Progress, Attainment and Development</a:t>
            </a:r>
            <a:endParaRPr lang="en-IN" sz="2800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AEF0ABD-132B-5BA1-4C36-30D92CC44C4A}"/>
              </a:ext>
            </a:extLst>
          </p:cNvPr>
          <p:cNvCxnSpPr>
            <a:cxnSpLocks/>
          </p:cNvCxnSpPr>
          <p:nvPr/>
        </p:nvCxnSpPr>
        <p:spPr>
          <a:xfrm>
            <a:off x="5222240" y="1330960"/>
            <a:ext cx="1401051" cy="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718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CEFDAA-8C16-B71E-395F-CFB3B57B72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8" r="27605"/>
          <a:stretch/>
        </p:blipFill>
        <p:spPr>
          <a:xfrm>
            <a:off x="-14106" y="875488"/>
            <a:ext cx="12218914" cy="556422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A103616-53DA-6293-4FDA-D63DAA8F8B7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2257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School Evaluation Composite Matrix -  (DOMAIN - IV)</a:t>
            </a:r>
            <a:endParaRPr lang="en-IN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808B5D-2565-CD8D-1E3E-370A35FD0DFB}"/>
              </a:ext>
            </a:extLst>
          </p:cNvPr>
          <p:cNvSpPr txBox="1"/>
          <p:nvPr/>
        </p:nvSpPr>
        <p:spPr>
          <a:xfrm>
            <a:off x="7193279" y="853906"/>
            <a:ext cx="4950079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Managing Teacher Performance and Professional Development</a:t>
            </a:r>
            <a:endParaRPr lang="en-IN" sz="2800" dirty="0">
              <a:solidFill>
                <a:schemeClr val="bg1"/>
              </a:solidFill>
            </a:endParaRP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E0086AF3-FED3-EB35-0DBD-311B1F291D28}"/>
              </a:ext>
            </a:extLst>
          </p:cNvPr>
          <p:cNvCxnSpPr>
            <a:cxnSpLocks/>
          </p:cNvCxnSpPr>
          <p:nvPr/>
        </p:nvCxnSpPr>
        <p:spPr>
          <a:xfrm>
            <a:off x="6360160" y="1249680"/>
            <a:ext cx="833119" cy="254000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668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C98D51-2D30-496D-30F1-7C54C4EC00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5" r="27539"/>
          <a:stretch/>
        </p:blipFill>
        <p:spPr>
          <a:xfrm>
            <a:off x="3810" y="1001950"/>
            <a:ext cx="12159822" cy="470818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07D0BAE-343A-E5D8-81C2-9DCE96CADB0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2257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School Evaluation Composite Matrix -  (DOMAIN - V)</a:t>
            </a:r>
            <a:endParaRPr lang="en-IN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5FD48F-16C7-503B-91D1-9BA3AFDCC5C0}"/>
              </a:ext>
            </a:extLst>
          </p:cNvPr>
          <p:cNvSpPr txBox="1"/>
          <p:nvPr/>
        </p:nvSpPr>
        <p:spPr>
          <a:xfrm>
            <a:off x="8615680" y="853906"/>
            <a:ext cx="3527678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N" sz="2800" b="1" i="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School Leadership and Management</a:t>
            </a:r>
            <a:endParaRPr lang="en-IN" sz="2800" dirty="0">
              <a:solidFill>
                <a:schemeClr val="bg1"/>
              </a:solidFill>
            </a:endParaRP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ABA0258D-D627-CB52-0B1B-91E642C966B1}"/>
              </a:ext>
            </a:extLst>
          </p:cNvPr>
          <p:cNvCxnSpPr>
            <a:cxnSpLocks/>
          </p:cNvCxnSpPr>
          <p:nvPr/>
        </p:nvCxnSpPr>
        <p:spPr>
          <a:xfrm flipV="1">
            <a:off x="4196080" y="1147864"/>
            <a:ext cx="4419600" cy="233896"/>
          </a:xfrm>
          <a:prstGeom prst="bentConnector3">
            <a:avLst>
              <a:gd name="adj1" fmla="val 67931"/>
            </a:avLst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573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2352FA-A677-C49B-52A3-54458584AE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0" r="27553"/>
          <a:stretch/>
        </p:blipFill>
        <p:spPr>
          <a:xfrm>
            <a:off x="0" y="856034"/>
            <a:ext cx="12072026" cy="536966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2DC4DCF-8C0C-56EC-A239-1D8B83AE6E9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2257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School Evaluation Composite Matrix -  (DOMAIN - VI)</a:t>
            </a:r>
            <a:endParaRPr lang="en-IN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ED0E1B-9A91-5B96-11AB-D72109835F30}"/>
              </a:ext>
            </a:extLst>
          </p:cNvPr>
          <p:cNvSpPr txBox="1"/>
          <p:nvPr/>
        </p:nvSpPr>
        <p:spPr>
          <a:xfrm>
            <a:off x="8615680" y="670810"/>
            <a:ext cx="2661920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N" sz="2800" b="1" i="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Inclusion, Health and Safety</a:t>
            </a:r>
            <a:endParaRPr lang="en-IN" sz="2800" dirty="0">
              <a:solidFill>
                <a:schemeClr val="bg1"/>
              </a:solidFill>
            </a:endParaRP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768AE847-DFCD-E32C-0502-F5C82C9FD613}"/>
              </a:ext>
            </a:extLst>
          </p:cNvPr>
          <p:cNvCxnSpPr>
            <a:cxnSpLocks/>
          </p:cNvCxnSpPr>
          <p:nvPr/>
        </p:nvCxnSpPr>
        <p:spPr>
          <a:xfrm flipV="1">
            <a:off x="3576321" y="934720"/>
            <a:ext cx="4968239" cy="213144"/>
          </a:xfrm>
          <a:prstGeom prst="bentConnector3">
            <a:avLst>
              <a:gd name="adj1" fmla="val 72904"/>
            </a:avLst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290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3E1E9A-4E9B-124A-DA36-05D0E2366A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6" r="28112"/>
          <a:stretch/>
        </p:blipFill>
        <p:spPr>
          <a:xfrm>
            <a:off x="0" y="817123"/>
            <a:ext cx="12042843" cy="547667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790E251-8225-9ABF-8785-F4A5C49F8A0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2257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School Evaluation Composite Matrix -  (DOMAIN - VII)</a:t>
            </a:r>
            <a:endParaRPr lang="en-IN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E62A16-8BCF-D2BC-9856-746A7F3F0D31}"/>
              </a:ext>
            </a:extLst>
          </p:cNvPr>
          <p:cNvSpPr txBox="1"/>
          <p:nvPr/>
        </p:nvSpPr>
        <p:spPr>
          <a:xfrm>
            <a:off x="8360595" y="663211"/>
            <a:ext cx="3680078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N" sz="2800" b="1" i="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Productive Community Participation</a:t>
            </a:r>
            <a:endParaRPr lang="en-IN" sz="2800" dirty="0">
              <a:solidFill>
                <a:schemeClr val="bg1"/>
              </a:solidFill>
            </a:endParaRP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46B382EB-12E7-627E-3D9C-58C4EB20A63D}"/>
              </a:ext>
            </a:extLst>
          </p:cNvPr>
          <p:cNvCxnSpPr>
            <a:cxnSpLocks/>
          </p:cNvCxnSpPr>
          <p:nvPr/>
        </p:nvCxnSpPr>
        <p:spPr>
          <a:xfrm flipV="1">
            <a:off x="4307840" y="817123"/>
            <a:ext cx="4052755" cy="330957"/>
          </a:xfrm>
          <a:prstGeom prst="bentConnector3">
            <a:avLst>
              <a:gd name="adj1" fmla="val 72312"/>
            </a:avLst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593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01C3D9-3718-450F-5608-FC092837AB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2"/>
          <a:stretch/>
        </p:blipFill>
        <p:spPr>
          <a:xfrm>
            <a:off x="0" y="622571"/>
            <a:ext cx="12192000" cy="623542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7E574BE-551A-C111-26D9-9111312DDA7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2257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Action for Improvement Plan</a:t>
            </a:r>
            <a:endParaRPr lang="en-IN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B5C292-C733-B9C7-D543-AF74FC11C16F}"/>
              </a:ext>
            </a:extLst>
          </p:cNvPr>
          <p:cNvSpPr txBox="1"/>
          <p:nvPr/>
        </p:nvSpPr>
        <p:spPr>
          <a:xfrm>
            <a:off x="743527" y="3278620"/>
            <a:ext cx="1648691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DOMAIN</a:t>
            </a:r>
            <a:r>
              <a:rPr lang="en-US" sz="2400" dirty="0">
                <a:solidFill>
                  <a:schemeClr val="bg1"/>
                </a:solidFill>
              </a:rPr>
              <a:t> - I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4E811B-E372-9CF7-3E7A-7A4A33BCADF1}"/>
              </a:ext>
            </a:extLst>
          </p:cNvPr>
          <p:cNvSpPr txBox="1"/>
          <p:nvPr/>
        </p:nvSpPr>
        <p:spPr>
          <a:xfrm>
            <a:off x="743526" y="4451638"/>
            <a:ext cx="1648691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DOMAIN - II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B31E89-E5B5-2F08-D14B-80C02D458C01}"/>
              </a:ext>
            </a:extLst>
          </p:cNvPr>
          <p:cNvSpPr txBox="1"/>
          <p:nvPr/>
        </p:nvSpPr>
        <p:spPr>
          <a:xfrm>
            <a:off x="743526" y="5654819"/>
            <a:ext cx="1648691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DOMAIN - III</a:t>
            </a:r>
            <a:endParaRPr lang="en-IN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40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8ED94-B42C-97FB-E4A1-E28E3D7FF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5382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IN" b="1" dirty="0"/>
              <a:t>HOME PAGE - https://shaalasiddhi.niepa.ac.in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D505EF-61B0-30CE-04B0-6AB51211F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92" y="553822"/>
            <a:ext cx="10714308" cy="63041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EBCA92-225D-4F9E-1E4D-7C341A8E4E5F}"/>
              </a:ext>
            </a:extLst>
          </p:cNvPr>
          <p:cNvSpPr/>
          <p:nvPr/>
        </p:nvSpPr>
        <p:spPr>
          <a:xfrm>
            <a:off x="8015591" y="6108970"/>
            <a:ext cx="3142035" cy="7490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Callout: Bent Line 6">
            <a:extLst>
              <a:ext uri="{FF2B5EF4-FFF2-40B4-BE49-F238E27FC236}">
                <a16:creationId xmlns:a16="http://schemas.microsoft.com/office/drawing/2014/main" id="{8BEA4189-3971-BCC3-2120-B107AEDF8B21}"/>
              </a:ext>
            </a:extLst>
          </p:cNvPr>
          <p:cNvSpPr/>
          <p:nvPr/>
        </p:nvSpPr>
        <p:spPr>
          <a:xfrm>
            <a:off x="5996646" y="2263189"/>
            <a:ext cx="3227705" cy="1705204"/>
          </a:xfrm>
          <a:prstGeom prst="borderCallout2">
            <a:avLst>
              <a:gd name="adj1" fmla="val -6949"/>
              <a:gd name="adj2" fmla="val 49914"/>
              <a:gd name="adj3" fmla="val -24950"/>
              <a:gd name="adj4" fmla="val 72973"/>
              <a:gd name="adj5" fmla="val -79570"/>
              <a:gd name="adj6" fmla="val 77613"/>
            </a:avLst>
          </a:prstGeom>
          <a:solidFill>
            <a:schemeClr val="tx1"/>
          </a:solidFill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2BA02E-748C-E109-174F-AD86ACA1B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1" y="2387600"/>
            <a:ext cx="2966720" cy="144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30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9B0247-CA0D-8F93-75C3-A3D781689C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" t="-3747" r="665" b="3747"/>
          <a:stretch/>
        </p:blipFill>
        <p:spPr>
          <a:xfrm>
            <a:off x="18313" y="920497"/>
            <a:ext cx="12173687" cy="593750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05A04E2-9CDA-E394-7406-BEAA30CE19A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2257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Action for Improvement Plan</a:t>
            </a:r>
            <a:endParaRPr lang="en-IN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D759F3-7916-3A13-5839-7E37FC1A3552}"/>
              </a:ext>
            </a:extLst>
          </p:cNvPr>
          <p:cNvSpPr txBox="1"/>
          <p:nvPr/>
        </p:nvSpPr>
        <p:spPr>
          <a:xfrm>
            <a:off x="687948" y="1142958"/>
            <a:ext cx="1648691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DOMAIN - IV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1BF1FB-B9B4-BA29-1EFA-D7A0A53816BF}"/>
              </a:ext>
            </a:extLst>
          </p:cNvPr>
          <p:cNvSpPr txBox="1"/>
          <p:nvPr/>
        </p:nvSpPr>
        <p:spPr>
          <a:xfrm>
            <a:off x="687948" y="2482230"/>
            <a:ext cx="1648691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DOMAIN - V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7998E8-51AB-5EB7-0786-8FE168E5B144}"/>
              </a:ext>
            </a:extLst>
          </p:cNvPr>
          <p:cNvSpPr txBox="1"/>
          <p:nvPr/>
        </p:nvSpPr>
        <p:spPr>
          <a:xfrm>
            <a:off x="687948" y="3821502"/>
            <a:ext cx="1648691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DOMAIN - VI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08FCEB-40CF-2964-C392-38BFB0F6E636}"/>
              </a:ext>
            </a:extLst>
          </p:cNvPr>
          <p:cNvSpPr txBox="1"/>
          <p:nvPr/>
        </p:nvSpPr>
        <p:spPr>
          <a:xfrm>
            <a:off x="687948" y="5160774"/>
            <a:ext cx="1648691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DOMAIN - VII</a:t>
            </a:r>
            <a:endParaRPr lang="en-IN" sz="20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EB38CE-2B07-2B0C-2340-3405C5CF9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2185"/>
            <a:ext cx="12192000" cy="55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30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B0876-DEEF-7626-A941-DB8A0A394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7004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Contact Information</a:t>
            </a:r>
            <a:endParaRPr lang="en-IN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420A8-AE60-33DE-B7C7-8554E4B90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82663" indent="-808038">
              <a:buFont typeface="Wingdings" panose="05000000000000000000" pitchFamily="2" charset="2"/>
              <a:buChar char="Ø"/>
            </a:pPr>
            <a:r>
              <a:rPr lang="en-US" sz="3600" b="1" dirty="0">
                <a:latin typeface="Montserrat" panose="00000500000000000000" pitchFamily="2" charset="0"/>
              </a:rPr>
              <a:t>District Project Office, Aizawl District</a:t>
            </a:r>
          </a:p>
          <a:p>
            <a:pPr marL="1614488" lvl="1" indent="-631825">
              <a:buFont typeface="Wingdings" panose="05000000000000000000" pitchFamily="2" charset="2"/>
              <a:buChar char="ü"/>
              <a:tabLst>
                <a:tab pos="5738813" algn="l"/>
              </a:tabLst>
            </a:pPr>
            <a:r>
              <a:rPr lang="en-US" sz="3200" b="1" dirty="0">
                <a:latin typeface="Montserrat" panose="00000500000000000000" pitchFamily="2" charset="0"/>
              </a:rPr>
              <a:t>Pu C. </a:t>
            </a:r>
            <a:r>
              <a:rPr lang="en-US" sz="3200" b="1" dirty="0" err="1">
                <a:latin typeface="Montserrat" panose="00000500000000000000" pitchFamily="2" charset="0"/>
              </a:rPr>
              <a:t>Lalrindika</a:t>
            </a:r>
            <a:r>
              <a:rPr lang="en-US" sz="3200" b="1" dirty="0">
                <a:latin typeface="Montserrat" panose="00000500000000000000" pitchFamily="2" charset="0"/>
              </a:rPr>
              <a:t> 	– 8794115049</a:t>
            </a:r>
            <a:br>
              <a:rPr lang="en-US" sz="3200" b="1" dirty="0">
                <a:latin typeface="Montserrat" panose="00000500000000000000" pitchFamily="2" charset="0"/>
              </a:rPr>
            </a:br>
            <a:endParaRPr lang="en-US" sz="3200" b="1" dirty="0">
              <a:latin typeface="Montserrat" panose="00000500000000000000" pitchFamily="2" charset="0"/>
            </a:endParaRPr>
          </a:p>
          <a:p>
            <a:pPr marL="982663" indent="-808038">
              <a:buFont typeface="Wingdings" panose="05000000000000000000" pitchFamily="2" charset="2"/>
              <a:buChar char="Ø"/>
            </a:pPr>
            <a:r>
              <a:rPr lang="en-US" sz="3600" b="1" dirty="0">
                <a:latin typeface="Montserrat" panose="00000500000000000000" pitchFamily="2" charset="0"/>
              </a:rPr>
              <a:t>State Project Office</a:t>
            </a:r>
          </a:p>
          <a:p>
            <a:pPr marL="1614488" lvl="1" indent="-631825">
              <a:buFont typeface="Wingdings" panose="05000000000000000000" pitchFamily="2" charset="2"/>
              <a:buChar char="ü"/>
              <a:tabLst>
                <a:tab pos="5738813" algn="l"/>
              </a:tabLst>
            </a:pPr>
            <a:r>
              <a:rPr lang="en-IN" sz="3200" b="1" dirty="0">
                <a:latin typeface="Montserrat" panose="00000500000000000000" pitchFamily="2" charset="0"/>
              </a:rPr>
              <a:t>Pu </a:t>
            </a:r>
            <a:r>
              <a:rPr lang="en-IN" sz="3200" b="1" dirty="0" err="1">
                <a:latin typeface="Montserrat" panose="00000500000000000000" pitchFamily="2" charset="0"/>
              </a:rPr>
              <a:t>Lalhruaitluanga</a:t>
            </a:r>
            <a:r>
              <a:rPr lang="en-IN" sz="3200" b="1" dirty="0">
                <a:latin typeface="Montserrat" panose="00000500000000000000" pitchFamily="2" charset="0"/>
              </a:rPr>
              <a:t>	</a:t>
            </a:r>
            <a:r>
              <a:rPr lang="en-US" sz="3200" b="1" dirty="0">
                <a:latin typeface="Montserrat" panose="00000500000000000000" pitchFamily="2" charset="0"/>
              </a:rPr>
              <a:t> –</a:t>
            </a:r>
            <a:r>
              <a:rPr lang="en-IN" sz="3200" b="1" dirty="0">
                <a:latin typeface="Montserrat" panose="00000500000000000000" pitchFamily="2" charset="0"/>
              </a:rPr>
              <a:t> 9862344397</a:t>
            </a:r>
          </a:p>
        </p:txBody>
      </p:sp>
    </p:spTree>
    <p:extLst>
      <p:ext uri="{BB962C8B-B14F-4D97-AF65-F5344CB8AC3E}">
        <p14:creationId xmlns:p14="http://schemas.microsoft.com/office/powerpoint/2010/main" val="1740900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850FB-1920-9304-082E-85270E53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733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8000" dirty="0">
                <a:solidFill>
                  <a:srgbClr val="0070C0"/>
                </a:solidFill>
              </a:rPr>
              <a:t>samagra.mizoram.gov.in</a:t>
            </a:r>
          </a:p>
          <a:p>
            <a:pPr marL="0" indent="0" algn="ctr">
              <a:buNone/>
            </a:pPr>
            <a:r>
              <a:rPr lang="en-IN" sz="8000" dirty="0"/>
              <a:t>&amp;</a:t>
            </a:r>
          </a:p>
          <a:p>
            <a:pPr marL="0" indent="0" algn="ctr">
              <a:buNone/>
            </a:pPr>
            <a:r>
              <a:rPr lang="en-IN" sz="8000" dirty="0">
                <a:solidFill>
                  <a:srgbClr val="0070C0"/>
                </a:solidFill>
              </a:rPr>
              <a:t>samagramizoram.nic.in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4863C6A-658D-DBA3-6E17-55A677B9E40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2257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Samagra Shiksha Mizoram Website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899108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28E66-0CA4-2B70-7196-14C2A6A09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7D3488B-B6C3-9AD8-ACBD-BB1DA7332D6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Thank you</a:t>
            </a:r>
            <a:endParaRPr lang="en-IN" sz="115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900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8ED94-B42C-97FB-E4A1-E28E3D7FF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6420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LOG IN SCREEN</a:t>
            </a:r>
            <a:endParaRPr lang="en-IN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6794BD-7127-7EBA-4264-1016E9AC9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04"/>
          <a:stretch/>
        </p:blipFill>
        <p:spPr>
          <a:xfrm>
            <a:off x="0" y="690662"/>
            <a:ext cx="12192000" cy="6118698"/>
          </a:xfrm>
          <a:prstGeom prst="rect">
            <a:avLst/>
          </a:prstGeom>
        </p:spPr>
      </p:pic>
      <p:sp>
        <p:nvSpPr>
          <p:cNvPr id="6" name="Callout: Line 5">
            <a:extLst>
              <a:ext uri="{FF2B5EF4-FFF2-40B4-BE49-F238E27FC236}">
                <a16:creationId xmlns:a16="http://schemas.microsoft.com/office/drawing/2014/main" id="{18727FC2-16FB-7EE2-3DA2-7D6A3349010A}"/>
              </a:ext>
            </a:extLst>
          </p:cNvPr>
          <p:cNvSpPr/>
          <p:nvPr/>
        </p:nvSpPr>
        <p:spPr>
          <a:xfrm flipH="1">
            <a:off x="3249038" y="2918295"/>
            <a:ext cx="3941322" cy="792804"/>
          </a:xfrm>
          <a:prstGeom prst="borderCallout1">
            <a:avLst>
              <a:gd name="adj1" fmla="val 18750"/>
              <a:gd name="adj2" fmla="val -8333"/>
              <a:gd name="adj3" fmla="val 60680"/>
              <a:gd name="adj4" fmla="val -32938"/>
            </a:avLst>
          </a:prstGeom>
          <a:solidFill>
            <a:schemeClr val="tx1"/>
          </a:solidFill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USERNAME = SCHOOL UDISE+ CODE</a:t>
            </a:r>
            <a:endParaRPr lang="en-IN" b="1" dirty="0"/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F4962D64-FACA-BBC8-19B8-8E84AC6637C2}"/>
              </a:ext>
            </a:extLst>
          </p:cNvPr>
          <p:cNvSpPr/>
          <p:nvPr/>
        </p:nvSpPr>
        <p:spPr>
          <a:xfrm flipH="1">
            <a:off x="2548647" y="3964020"/>
            <a:ext cx="4641713" cy="2733470"/>
          </a:xfrm>
          <a:prstGeom prst="borderCallout1">
            <a:avLst>
              <a:gd name="adj1" fmla="val 18750"/>
              <a:gd name="adj2" fmla="val -8333"/>
              <a:gd name="adj3" fmla="val 10665"/>
              <a:gd name="adj4" fmla="val -28980"/>
            </a:avLst>
          </a:prstGeom>
          <a:solidFill>
            <a:schemeClr val="tx1"/>
          </a:solidFill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/>
              <a:t>Password chu Teacher/Staff i/c ten an hre turah </a:t>
            </a:r>
            <a:r>
              <a:rPr lang="en-US" sz="2400" b="1" dirty="0" err="1"/>
              <a:t>ngaih</a:t>
            </a:r>
            <a:r>
              <a:rPr lang="en-US" sz="2400" b="1" dirty="0"/>
              <a:t> a </a:t>
            </a:r>
            <a:r>
              <a:rPr lang="en-US" sz="2400" b="1" dirty="0" err="1"/>
              <a:t>ni</a:t>
            </a:r>
            <a:r>
              <a:rPr lang="en-US" sz="2400" b="1" dirty="0"/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/>
              <a:t>Password </a:t>
            </a:r>
            <a:r>
              <a:rPr lang="en-US" sz="2400" b="1" dirty="0" err="1"/>
              <a:t>theihnghilh</a:t>
            </a:r>
            <a:r>
              <a:rPr lang="en-US" sz="2400" b="1" dirty="0"/>
              <a:t> te </a:t>
            </a:r>
            <a:r>
              <a:rPr lang="en-US" sz="2400" b="1" dirty="0" err="1"/>
              <a:t>chuan</a:t>
            </a:r>
            <a:r>
              <a:rPr lang="en-US" sz="2400" b="1" dirty="0"/>
              <a:t> District Office/State Project Office-ah i/c te </a:t>
            </a:r>
            <a:r>
              <a:rPr lang="en-US" sz="2400" b="1" dirty="0" err="1"/>
              <a:t>biak</a:t>
            </a:r>
            <a:r>
              <a:rPr lang="en-US" sz="2400" b="1" dirty="0"/>
              <a:t> tur a </a:t>
            </a:r>
            <a:r>
              <a:rPr lang="en-US" sz="2400" b="1" dirty="0" err="1"/>
              <a:t>ni</a:t>
            </a:r>
            <a:r>
              <a:rPr lang="en-US" sz="2400" b="1" dirty="0"/>
              <a:t>.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2269122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8ED94-B42C-97FB-E4A1-E28E3D7FF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440705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0EE410D-1CBF-8BE2-4757-AFC380D7015B}"/>
              </a:ext>
            </a:extLst>
          </p:cNvPr>
          <p:cNvGrpSpPr/>
          <p:nvPr/>
        </p:nvGrpSpPr>
        <p:grpSpPr>
          <a:xfrm>
            <a:off x="67326" y="0"/>
            <a:ext cx="12124674" cy="6939280"/>
            <a:chOff x="0" y="107002"/>
            <a:chExt cx="12178014" cy="666344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ACE8C60-E54B-2BE5-5E6F-C3A5FA4355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" r="13430"/>
            <a:stretch/>
          </p:blipFill>
          <p:spPr>
            <a:xfrm>
              <a:off x="0" y="107002"/>
              <a:ext cx="12178014" cy="666344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A780E8-00F3-3C7F-D06B-26101B097508}"/>
                </a:ext>
              </a:extLst>
            </p:cNvPr>
            <p:cNvSpPr/>
            <p:nvPr/>
          </p:nvSpPr>
          <p:spPr>
            <a:xfrm>
              <a:off x="2538324" y="2119007"/>
              <a:ext cx="1356360" cy="127000"/>
            </a:xfrm>
            <a:prstGeom prst="rect">
              <a:avLst/>
            </a:prstGeom>
            <a:solidFill>
              <a:srgbClr val="C0E6FA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7987C85A-A326-DA5F-425E-3F906BFE8326}"/>
              </a:ext>
            </a:extLst>
          </p:cNvPr>
          <p:cNvSpPr/>
          <p:nvPr/>
        </p:nvSpPr>
        <p:spPr>
          <a:xfrm>
            <a:off x="53340" y="2246007"/>
            <a:ext cx="1532269" cy="3133712"/>
          </a:xfrm>
          <a:prstGeom prst="flowChartProcess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A9D6811A-9E48-02A4-168D-A005E951A8E3}"/>
              </a:ext>
            </a:extLst>
          </p:cNvPr>
          <p:cNvSpPr/>
          <p:nvPr/>
        </p:nvSpPr>
        <p:spPr>
          <a:xfrm>
            <a:off x="1722120" y="2353008"/>
            <a:ext cx="9898380" cy="458772"/>
          </a:xfrm>
          <a:prstGeom prst="flowChartProcess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CD453F10-FAA0-3EF8-AD12-E7363C898566}"/>
              </a:ext>
            </a:extLst>
          </p:cNvPr>
          <p:cNvSpPr/>
          <p:nvPr/>
        </p:nvSpPr>
        <p:spPr>
          <a:xfrm>
            <a:off x="6781800" y="3261680"/>
            <a:ext cx="4937760" cy="2118039"/>
          </a:xfrm>
          <a:prstGeom prst="borderCallout1">
            <a:avLst>
              <a:gd name="adj1" fmla="val 18750"/>
              <a:gd name="adj2" fmla="val -1635"/>
              <a:gd name="adj3" fmla="val -19969"/>
              <a:gd name="adj4" fmla="val -8638"/>
            </a:avLst>
          </a:prstGeom>
          <a:solidFill>
            <a:schemeClr val="tx1"/>
          </a:solidFill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Learners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Teachers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School Evaluation Composite Matrix (Domain I to VII)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School Improvement Plan</a:t>
            </a:r>
            <a:endParaRPr lang="en-IN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402ABD-E417-E5B6-C80C-7F8A0FAD0A5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" y="3139440"/>
            <a:ext cx="1792277" cy="2877885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BBF61436-8714-4306-C533-D7B10D60D62B}"/>
              </a:ext>
            </a:extLst>
          </p:cNvPr>
          <p:cNvSpPr/>
          <p:nvPr/>
        </p:nvSpPr>
        <p:spPr>
          <a:xfrm>
            <a:off x="1083316" y="3763335"/>
            <a:ext cx="731520" cy="458772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21F415D7-E7DF-9669-6BA1-D661063F764D}"/>
              </a:ext>
            </a:extLst>
          </p:cNvPr>
          <p:cNvSpPr/>
          <p:nvPr/>
        </p:nvSpPr>
        <p:spPr>
          <a:xfrm>
            <a:off x="4762500" y="2025347"/>
            <a:ext cx="1493520" cy="277337"/>
          </a:xfrm>
          <a:prstGeom prst="doubleWave">
            <a:avLst>
              <a:gd name="adj1" fmla="val 6250"/>
              <a:gd name="adj2" fmla="val -510"/>
            </a:avLst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6970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8ED94-B42C-97FB-E4A1-E28E3D7FF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6989" cy="88521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Learners’ - Profile</a:t>
            </a:r>
            <a:endParaRPr lang="en-IN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354FE5-66EB-70FA-62F0-14D0A27B6A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" r="2460" b="9107"/>
          <a:stretch/>
        </p:blipFill>
        <p:spPr>
          <a:xfrm>
            <a:off x="5011" y="885217"/>
            <a:ext cx="12186989" cy="5861658"/>
          </a:xfrm>
          <a:prstGeom prst="rect">
            <a:avLst/>
          </a:prstGeom>
        </p:spPr>
      </p:pic>
      <p:sp>
        <p:nvSpPr>
          <p:cNvPr id="3" name="Callout: Bent Line 2">
            <a:extLst>
              <a:ext uri="{FF2B5EF4-FFF2-40B4-BE49-F238E27FC236}">
                <a16:creationId xmlns:a16="http://schemas.microsoft.com/office/drawing/2014/main" id="{64847E27-6E9A-E1C8-AC5B-5DC2AD076D9C}"/>
              </a:ext>
            </a:extLst>
          </p:cNvPr>
          <p:cNvSpPr/>
          <p:nvPr/>
        </p:nvSpPr>
        <p:spPr>
          <a:xfrm>
            <a:off x="6498077" y="5087566"/>
            <a:ext cx="4922195" cy="1770434"/>
          </a:xfrm>
          <a:prstGeom prst="borderCallout2">
            <a:avLst>
              <a:gd name="adj1" fmla="val -7841"/>
              <a:gd name="adj2" fmla="val 39812"/>
              <a:gd name="adj3" fmla="val -48337"/>
              <a:gd name="adj4" fmla="val 50738"/>
              <a:gd name="adj5" fmla="val -100097"/>
              <a:gd name="adj6" fmla="val 53303"/>
            </a:avLst>
          </a:prstGeom>
          <a:ln w="76200">
            <a:headEnd type="oval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300" dirty="0"/>
              <a:t>Text box zawng zawng hi fill up </a:t>
            </a:r>
            <a:r>
              <a:rPr lang="en-US" sz="2300" dirty="0" err="1"/>
              <a:t>vek</a:t>
            </a:r>
            <a:r>
              <a:rPr lang="en-US" sz="2300" dirty="0"/>
              <a:t> tur a </a:t>
            </a:r>
            <a:r>
              <a:rPr lang="en-US" sz="2300" dirty="0" err="1"/>
              <a:t>ni</a:t>
            </a:r>
            <a:r>
              <a:rPr lang="en-US" sz="23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300" dirty="0" err="1"/>
              <a:t>Entirnan</a:t>
            </a:r>
            <a:r>
              <a:rPr lang="en-US" sz="2300" dirty="0"/>
              <a:t>, General students </a:t>
            </a:r>
            <a:r>
              <a:rPr lang="en-US" sz="2300" dirty="0" err="1"/>
              <a:t>kan</a:t>
            </a:r>
            <a:r>
              <a:rPr lang="en-US" sz="2300" dirty="0"/>
              <a:t> nei lo anih pawhin ‘0’ (zero) dah tur a </a:t>
            </a:r>
            <a:r>
              <a:rPr lang="en-US" sz="2300" dirty="0" err="1"/>
              <a:t>ni</a:t>
            </a:r>
            <a:r>
              <a:rPr lang="en-US" sz="2300" dirty="0"/>
              <a:t>.</a:t>
            </a:r>
            <a:endParaRPr lang="en-IN" sz="2300" dirty="0"/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1D024FD6-A22F-7E16-7489-816481B2FA03}"/>
              </a:ext>
            </a:extLst>
          </p:cNvPr>
          <p:cNvSpPr/>
          <p:nvPr/>
        </p:nvSpPr>
        <p:spPr>
          <a:xfrm>
            <a:off x="97276" y="5350213"/>
            <a:ext cx="5998723" cy="749030"/>
          </a:xfrm>
          <a:prstGeom prst="flowChartAlternate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C45C5D-A363-81E0-F50A-D9C0F90768CF}"/>
              </a:ext>
            </a:extLst>
          </p:cNvPr>
          <p:cNvSpPr txBox="1"/>
          <p:nvPr/>
        </p:nvSpPr>
        <p:spPr>
          <a:xfrm>
            <a:off x="4277359" y="4231005"/>
            <a:ext cx="594361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93.94</a:t>
            </a:r>
            <a:endParaRPr lang="en-IN" sz="1400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43AA847-9378-5AD7-C67F-745970785201}"/>
              </a:ext>
            </a:extLst>
          </p:cNvPr>
          <p:cNvCxnSpPr/>
          <p:nvPr/>
        </p:nvCxnSpPr>
        <p:spPr>
          <a:xfrm flipV="1">
            <a:off x="3764604" y="4538782"/>
            <a:ext cx="512755" cy="8114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2DAD72C-244F-E77E-7389-516801B73570}"/>
              </a:ext>
            </a:extLst>
          </p:cNvPr>
          <p:cNvCxnSpPr>
            <a:cxnSpLocks/>
          </p:cNvCxnSpPr>
          <p:nvPr/>
        </p:nvCxnSpPr>
        <p:spPr>
          <a:xfrm flipV="1">
            <a:off x="8977292" y="3326860"/>
            <a:ext cx="1946870" cy="903532"/>
          </a:xfrm>
          <a:prstGeom prst="straightConnector1">
            <a:avLst/>
          </a:prstGeom>
          <a:ln w="57150">
            <a:solidFill>
              <a:srgbClr val="172C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854734-CC25-176F-3D72-271FD8E3244B}"/>
              </a:ext>
            </a:extLst>
          </p:cNvPr>
          <p:cNvCxnSpPr>
            <a:cxnSpLocks/>
          </p:cNvCxnSpPr>
          <p:nvPr/>
        </p:nvCxnSpPr>
        <p:spPr>
          <a:xfrm flipH="1" flipV="1">
            <a:off x="7188740" y="3326860"/>
            <a:ext cx="1806670" cy="903532"/>
          </a:xfrm>
          <a:prstGeom prst="straightConnector1">
            <a:avLst/>
          </a:prstGeom>
          <a:ln w="57150">
            <a:solidFill>
              <a:srgbClr val="172C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26AF0EB-0D24-BA78-E82F-5A591D1E2BAF}"/>
              </a:ext>
            </a:extLst>
          </p:cNvPr>
          <p:cNvCxnSpPr>
            <a:cxnSpLocks/>
          </p:cNvCxnSpPr>
          <p:nvPr/>
        </p:nvCxnSpPr>
        <p:spPr>
          <a:xfrm flipH="1" flipV="1">
            <a:off x="5418306" y="3326860"/>
            <a:ext cx="3577104" cy="903532"/>
          </a:xfrm>
          <a:prstGeom prst="straightConnector1">
            <a:avLst/>
          </a:prstGeom>
          <a:ln w="57150">
            <a:solidFill>
              <a:srgbClr val="172C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2C61132-13BD-D944-DD84-1568A41F0E70}"/>
              </a:ext>
            </a:extLst>
          </p:cNvPr>
          <p:cNvCxnSpPr>
            <a:cxnSpLocks/>
          </p:cNvCxnSpPr>
          <p:nvPr/>
        </p:nvCxnSpPr>
        <p:spPr>
          <a:xfrm flipH="1" flipV="1">
            <a:off x="3374579" y="3280503"/>
            <a:ext cx="5620831" cy="949889"/>
          </a:xfrm>
          <a:prstGeom prst="straightConnector1">
            <a:avLst/>
          </a:prstGeom>
          <a:ln w="57150">
            <a:solidFill>
              <a:srgbClr val="172C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474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B54F1E-A772-2869-70F6-4B5A2A7DA5D4}"/>
              </a:ext>
            </a:extLst>
          </p:cNvPr>
          <p:cNvSpPr/>
          <p:nvPr/>
        </p:nvSpPr>
        <p:spPr>
          <a:xfrm>
            <a:off x="304801" y="3592566"/>
            <a:ext cx="8112865" cy="12354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61519E-7295-6040-D6FE-599E17D92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8794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How to calculate Annual Attendance Rate</a:t>
            </a:r>
            <a:endParaRPr lang="en-IN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BEF1D-D94B-10C8-93AB-9EBB234C9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651" y="1410514"/>
            <a:ext cx="11517549" cy="2311031"/>
          </a:xfrm>
        </p:spPr>
        <p:txBody>
          <a:bodyPr>
            <a:normAutofit/>
          </a:bodyPr>
          <a:lstStyle/>
          <a:p>
            <a:r>
              <a:rPr lang="en-I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Instructional Days = </a:t>
            </a:r>
            <a:r>
              <a:rPr lang="en-IN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220</a:t>
            </a:r>
          </a:p>
          <a:p>
            <a:r>
              <a:rPr lang="en-I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Annual Attendance of students in Class-VI = 9850</a:t>
            </a:r>
            <a:br>
              <a:rPr lang="en-I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(Boys=</a:t>
            </a:r>
            <a:r>
              <a:rPr lang="en-IN" altLang="en-US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I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Girls=</a:t>
            </a:r>
            <a:r>
              <a:rPr lang="en-I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I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Total=</a:t>
            </a:r>
            <a:r>
              <a:rPr lang="en-I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I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Mangal" panose="02040503050203030202" pitchFamily="18" charset="0"/>
              </a:rPr>
              <a:t>Annual Attendance of </a:t>
            </a:r>
            <a:r>
              <a:rPr lang="en-I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Class-VI  </a:t>
            </a:r>
            <a:r>
              <a:rPr lang="en-US" altLang="en-US" dirty="0">
                <a:latin typeface="Times New Roman" panose="02020603050405020304" pitchFamily="18" charset="0"/>
                <a:cs typeface="Mangal" panose="02040503050203030202" pitchFamily="18" charset="0"/>
              </a:rPr>
              <a:t>Boys = </a:t>
            </a:r>
            <a:r>
              <a:rPr lang="en-US" altLang="en-US" dirty="0">
                <a:highlight>
                  <a:srgbClr val="FFFF00"/>
                </a:highlight>
                <a:latin typeface="Times New Roman" panose="02020603050405020304" pitchFamily="18" charset="0"/>
                <a:cs typeface="Mangal" panose="02040503050203030202" pitchFamily="18" charset="0"/>
              </a:rPr>
              <a:t>6200</a:t>
            </a:r>
            <a:endParaRPr lang="en-IN" altLang="en-US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CF3518-D482-6309-9575-BD85FA74C87F}"/>
              </a:ext>
            </a:extLst>
          </p:cNvPr>
          <p:cNvSpPr txBox="1"/>
          <p:nvPr/>
        </p:nvSpPr>
        <p:spPr>
          <a:xfrm>
            <a:off x="304801" y="3792383"/>
            <a:ext cx="85384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800" b="1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Mangal" panose="02040503050203030202" pitchFamily="18" charset="0"/>
              </a:rPr>
              <a:t>Average Annual Rate  </a:t>
            </a: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Mangal" panose="02040503050203030202" pitchFamily="18" charset="0"/>
              </a:rPr>
              <a:t>= </a:t>
            </a:r>
            <a:r>
              <a:rPr lang="en-US" altLang="en-US" sz="1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Mangal" panose="02040503050203030202" pitchFamily="18" charset="0"/>
              </a:rPr>
              <a:t>-------------------------------------------------------------- </a:t>
            </a:r>
            <a:r>
              <a:rPr lang="en-US" altLang="en-US" sz="2400" dirty="0">
                <a:solidFill>
                  <a:srgbClr val="FFFF00"/>
                </a:solidFill>
                <a:latin typeface="Arial Narrow" panose="020B0606020202030204" pitchFamily="34" charset="0"/>
                <a:ea typeface="Arial" panose="020B0604020202020204" pitchFamily="34" charset="0"/>
                <a:cs typeface="Mangal" panose="02040503050203030202" pitchFamily="18" charset="0"/>
              </a:rPr>
              <a:t>x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Mangal" panose="02040503050203030202" pitchFamily="18" charset="0"/>
              </a:rPr>
              <a:t> 100 </a:t>
            </a:r>
            <a:endParaRPr lang="en-US" altLang="en-US" sz="18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Mangal" panose="02040503050203030202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A3F43C-903D-0A0B-4793-80168338F366}"/>
              </a:ext>
            </a:extLst>
          </p:cNvPr>
          <p:cNvSpPr txBox="1"/>
          <p:nvPr/>
        </p:nvSpPr>
        <p:spPr>
          <a:xfrm>
            <a:off x="2775013" y="3675969"/>
            <a:ext cx="47639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>
                <a:solidFill>
                  <a:schemeClr val="bg1"/>
                </a:solidFill>
                <a:latin typeface="Arial Narrow" panose="020B0606020202030204" pitchFamily="34" charset="0"/>
                <a:ea typeface="Arial" panose="020B0604020202020204" pitchFamily="34" charset="0"/>
                <a:cs typeface="Mangal" panose="02040503050203030202" pitchFamily="18" charset="0"/>
              </a:rPr>
              <a:t>Total Annual Attendance of Boys / Girls</a:t>
            </a:r>
            <a:endParaRPr lang="en-IN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1F31BD-53C1-C9A2-7422-9C8F69B878D9}"/>
              </a:ext>
            </a:extLst>
          </p:cNvPr>
          <p:cNvSpPr txBox="1"/>
          <p:nvPr/>
        </p:nvSpPr>
        <p:spPr>
          <a:xfrm>
            <a:off x="2775013" y="4084689"/>
            <a:ext cx="47639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latin typeface="Arial Narrow" panose="020B0606020202030204" pitchFamily="34" charset="0"/>
                <a:ea typeface="Arial" panose="020B0604020202020204" pitchFamily="34" charset="0"/>
                <a:cs typeface="Mangal" panose="02040503050203030202" pitchFamily="18" charset="0"/>
              </a:rPr>
              <a:t>Total No. of   </a:t>
            </a:r>
            <a:r>
              <a:rPr lang="en-US" altLang="en-US" sz="2000" b="1" dirty="0">
                <a:solidFill>
                  <a:srgbClr val="FFFF00"/>
                </a:solidFill>
                <a:latin typeface="Arial Narrow" panose="020B0606020202030204" pitchFamily="34" charset="0"/>
                <a:ea typeface="Arial" panose="020B0604020202020204" pitchFamily="34" charset="0"/>
                <a:cs typeface="Mangal" panose="02040503050203030202" pitchFamily="18" charset="0"/>
              </a:rPr>
              <a:t>x</a:t>
            </a:r>
            <a:r>
              <a:rPr lang="en-US" altLang="en-US" sz="2000" dirty="0">
                <a:solidFill>
                  <a:schemeClr val="bg1"/>
                </a:solidFill>
                <a:latin typeface="Arial Narrow" panose="020B0606020202030204" pitchFamily="34" charset="0"/>
                <a:ea typeface="Arial" panose="020B0604020202020204" pitchFamily="34" charset="0"/>
                <a:cs typeface="Mangal" panose="02040503050203030202" pitchFamily="18" charset="0"/>
              </a:rPr>
              <a:t>   Annual Instructional Days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8C9FF7-6B68-387E-37C5-BE1D63A73C85}"/>
              </a:ext>
            </a:extLst>
          </p:cNvPr>
          <p:cNvSpPr txBox="1"/>
          <p:nvPr/>
        </p:nvSpPr>
        <p:spPr>
          <a:xfrm>
            <a:off x="3167743" y="4356347"/>
            <a:ext cx="1349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chemeClr val="bg1"/>
                </a:solidFill>
                <a:latin typeface="Arial Narrow" panose="020B0606020202030204" pitchFamily="34" charset="0"/>
                <a:ea typeface="Arial" panose="020B0604020202020204" pitchFamily="34" charset="0"/>
                <a:cs typeface="Mangal" panose="02040503050203030202" pitchFamily="18" charset="0"/>
              </a:rPr>
              <a:t>Boys / Girls</a:t>
            </a:r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D8087A-8DD3-3ADB-8FA3-A358204E09F0}"/>
              </a:ext>
            </a:extLst>
          </p:cNvPr>
          <p:cNvSpPr txBox="1"/>
          <p:nvPr/>
        </p:nvSpPr>
        <p:spPr>
          <a:xfrm>
            <a:off x="304801" y="904355"/>
            <a:ext cx="1699097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FF00"/>
                </a:solidFill>
                <a:latin typeface="Arial Narrow" panose="020B0606020202030204" pitchFamily="34" charset="0"/>
                <a:ea typeface="Arial" panose="020B0604020202020204" pitchFamily="34" charset="0"/>
                <a:cs typeface="Mangal" panose="02040503050203030202" pitchFamily="18" charset="0"/>
              </a:rPr>
              <a:t>EXAMPLE</a:t>
            </a:r>
            <a:endParaRPr lang="en-IN" sz="28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C6239B1-9D38-48CC-7486-8B76DC8C8F86}"/>
                  </a:ext>
                </a:extLst>
              </p:cNvPr>
              <p:cNvSpPr txBox="1"/>
              <p:nvPr/>
            </p:nvSpPr>
            <p:spPr>
              <a:xfrm>
                <a:off x="1060316" y="5261577"/>
                <a:ext cx="7644946" cy="7868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IN" sz="3600" dirty="0">
                    <a:highlight>
                      <a:srgbClr val="FFFF00"/>
                    </a:highlight>
                    <a:latin typeface="Cambria Math" panose="02040503050406030204" pitchFamily="18" charset="0"/>
                    <a:ea typeface="Cambria Math" panose="02040503050406030204" pitchFamily="18" charset="0"/>
                  </a:rPr>
                  <a:t>Class VI Boys</a:t>
                </a:r>
                <a:r>
                  <a:rPr lang="en-IN" sz="3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IN" sz="36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200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30 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220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100=</m:t>
                    </m:r>
                    <m:r>
                      <a:rPr lang="en-US" sz="3600" b="0" i="0" smtClean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93.94</m:t>
                    </m:r>
                  </m:oMath>
                </a14:m>
                <a:endParaRPr lang="en-IN" sz="3600" dirty="0">
                  <a:solidFill>
                    <a:schemeClr val="tx1"/>
                  </a:solidFill>
                  <a:highlight>
                    <a:srgbClr val="00FF00"/>
                  </a:highligh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C6239B1-9D38-48CC-7486-8B76DC8C8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316" y="5261577"/>
                <a:ext cx="7644946" cy="786882"/>
              </a:xfrm>
              <a:prstGeom prst="rect">
                <a:avLst/>
              </a:prstGeom>
              <a:blipFill>
                <a:blip r:embed="rId2"/>
                <a:stretch>
                  <a:fillRect l="-3668" t="-4651" b="-209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B9F51607-8082-AB6B-D56B-0D76D25BE983}"/>
              </a:ext>
            </a:extLst>
          </p:cNvPr>
          <p:cNvSpPr/>
          <p:nvPr/>
        </p:nvSpPr>
        <p:spPr>
          <a:xfrm>
            <a:off x="856034" y="5035005"/>
            <a:ext cx="7561632" cy="1326885"/>
          </a:xfrm>
          <a:prstGeom prst="flowChartAlternateProcess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1184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93631D-315F-DE50-F340-7EEA977F98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" t="5585" r="2044" b="6332"/>
          <a:stretch/>
        </p:blipFill>
        <p:spPr>
          <a:xfrm>
            <a:off x="64277" y="807394"/>
            <a:ext cx="12056389" cy="467900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334DB4F-07C3-3D60-595C-F266D012A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6989" cy="88521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Learners’  - Learning Outcomes</a:t>
            </a:r>
            <a:endParaRPr lang="en-IN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14F2A-A4C8-29DF-D75D-63B778F4C02E}"/>
              </a:ext>
            </a:extLst>
          </p:cNvPr>
          <p:cNvSpPr txBox="1"/>
          <p:nvPr/>
        </p:nvSpPr>
        <p:spPr>
          <a:xfrm>
            <a:off x="524408" y="5497424"/>
            <a:ext cx="11138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Learning Outcomes-ah hian </a:t>
            </a:r>
            <a:r>
              <a:rPr lang="en-US" sz="2400" dirty="0" err="1">
                <a:latin typeface="Montserrat" panose="00000500000000000000" pitchFamily="2" charset="0"/>
              </a:rPr>
              <a:t>kum</a:t>
            </a:r>
            <a:r>
              <a:rPr lang="en-US" sz="2400" dirty="0">
                <a:latin typeface="Montserrat" panose="00000500000000000000" pitchFamily="2" charset="0"/>
              </a:rPr>
              <a:t> </a:t>
            </a:r>
            <a:r>
              <a:rPr lang="en-US" sz="2400" dirty="0" err="1">
                <a:latin typeface="Montserrat" panose="00000500000000000000" pitchFamily="2" charset="0"/>
              </a:rPr>
              <a:t>hluia</a:t>
            </a:r>
            <a:r>
              <a:rPr lang="en-US" sz="2400" dirty="0">
                <a:latin typeface="Montserrat" panose="00000500000000000000" pitchFamily="2" charset="0"/>
              </a:rPr>
              <a:t> </a:t>
            </a:r>
            <a:r>
              <a:rPr lang="en-US" sz="2400" dirty="0" err="1">
                <a:latin typeface="Montserrat" panose="00000500000000000000" pitchFamily="2" charset="0"/>
              </a:rPr>
              <a:t>kan</a:t>
            </a:r>
            <a:r>
              <a:rPr lang="en-US" sz="2400" dirty="0">
                <a:latin typeface="Montserrat" panose="00000500000000000000" pitchFamily="2" charset="0"/>
              </a:rPr>
              <a:t> dinhmun zel dah tur a </a:t>
            </a:r>
            <a:r>
              <a:rPr lang="en-US" sz="2400" dirty="0" err="1">
                <a:latin typeface="Montserrat" panose="00000500000000000000" pitchFamily="2" charset="0"/>
              </a:rPr>
              <a:t>ni</a:t>
            </a:r>
            <a:r>
              <a:rPr lang="en-US" sz="2400" dirty="0">
                <a:latin typeface="Montserrat" panose="000005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Percentage range </a:t>
            </a:r>
            <a:r>
              <a:rPr lang="en-US" sz="2400" dirty="0" err="1">
                <a:latin typeface="Montserrat" panose="00000500000000000000" pitchFamily="2" charset="0"/>
              </a:rPr>
              <a:t>awmsa</a:t>
            </a:r>
            <a:r>
              <a:rPr lang="en-US" sz="2400" dirty="0">
                <a:latin typeface="Montserrat" panose="00000500000000000000" pitchFamily="2" charset="0"/>
              </a:rPr>
              <a:t> mil zel hian no. of students dah luh tur a </a:t>
            </a:r>
            <a:r>
              <a:rPr lang="en-US" sz="2400" dirty="0" err="1">
                <a:latin typeface="Montserrat" panose="00000500000000000000" pitchFamily="2" charset="0"/>
              </a:rPr>
              <a:t>ni</a:t>
            </a:r>
            <a:r>
              <a:rPr lang="en-US" sz="2400" dirty="0">
                <a:latin typeface="Montserrat" panose="00000500000000000000" pitchFamily="2" charset="0"/>
              </a:rPr>
              <a:t> a, Boys Girls-a </a:t>
            </a:r>
            <a:r>
              <a:rPr lang="en-US" sz="2400" dirty="0" err="1">
                <a:latin typeface="Montserrat" panose="00000500000000000000" pitchFamily="2" charset="0"/>
              </a:rPr>
              <a:t>thiar</a:t>
            </a:r>
            <a:r>
              <a:rPr lang="en-US" sz="2400" dirty="0">
                <a:latin typeface="Montserrat" panose="00000500000000000000" pitchFamily="2" charset="0"/>
              </a:rPr>
              <a:t> a </a:t>
            </a:r>
            <a:r>
              <a:rPr lang="en-US" sz="2400" dirty="0" err="1">
                <a:latin typeface="Montserrat" panose="00000500000000000000" pitchFamily="2" charset="0"/>
              </a:rPr>
              <a:t>ngai</a:t>
            </a:r>
            <a:r>
              <a:rPr lang="en-US" sz="2400" dirty="0">
                <a:latin typeface="Montserrat" panose="00000500000000000000" pitchFamily="2" charset="0"/>
              </a:rPr>
              <a:t> lo. </a:t>
            </a:r>
            <a:endParaRPr lang="en-IN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551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823736-6495-4FF6-4B6B-E0A730C5C6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" t="1475" r="2399" b="3397"/>
          <a:stretch/>
        </p:blipFill>
        <p:spPr>
          <a:xfrm>
            <a:off x="5080" y="972766"/>
            <a:ext cx="12186920" cy="568095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9DC66B1-344E-9A3B-7F5F-2843BF3F5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6989" cy="88521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Learners’ – Performance in key subject</a:t>
            </a:r>
            <a:endParaRPr lang="en-IN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76E0610E-BDD0-E33A-64BB-5C252E4FB9D0}"/>
              </a:ext>
            </a:extLst>
          </p:cNvPr>
          <p:cNvSpPr/>
          <p:nvPr/>
        </p:nvSpPr>
        <p:spPr>
          <a:xfrm>
            <a:off x="214545" y="3897981"/>
            <a:ext cx="905973" cy="564204"/>
          </a:xfrm>
          <a:prstGeom prst="flowChartProcess">
            <a:avLst/>
          </a:prstGeom>
          <a:solidFill>
            <a:srgbClr val="CFB0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EF86F5-B6C3-E6E5-8A87-35B1E1245E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29" t="11771" b="14636"/>
          <a:stretch/>
        </p:blipFill>
        <p:spPr>
          <a:xfrm>
            <a:off x="69387" y="4760716"/>
            <a:ext cx="7570788" cy="1984443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D1275A0F-88D5-E546-F00C-7FEC2879A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2539" y="4858966"/>
            <a:ext cx="2480554" cy="12926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</a:rPr>
              <a:t>Subject-a performance hniam tak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inherit"/>
              </a:rPr>
              <a:t>tak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</a:rPr>
              <a:t> nei an</a:t>
            </a:r>
            <a:r>
              <a:rPr kumimoji="0" lang="en-US" altLang="en-US" sz="21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</a:rPr>
              <a:t> awm </a:t>
            </a:r>
            <a:r>
              <a:rPr kumimoji="0" lang="en-US" altLang="en-US" sz="2100" b="0" i="0" u="none" strike="noStrike" cap="none" normalizeH="0" dirty="0" err="1">
                <a:ln>
                  <a:noFill/>
                </a:ln>
                <a:solidFill>
                  <a:schemeClr val="bg1"/>
                </a:solidFill>
                <a:effectLst/>
                <a:latin typeface="inherit"/>
              </a:rPr>
              <a:t>chuan</a:t>
            </a:r>
            <a:r>
              <a:rPr kumimoji="0" lang="en-US" altLang="en-US" sz="21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</a:rPr>
              <a:t> </a:t>
            </a:r>
            <a:r>
              <a:rPr kumimoji="0" lang="en-US" altLang="en-US" sz="2100" b="0" i="0" u="none" strike="noStrike" cap="none" normalizeH="0" dirty="0" err="1">
                <a:ln>
                  <a:noFill/>
                </a:ln>
                <a:solidFill>
                  <a:schemeClr val="bg1"/>
                </a:solidFill>
                <a:effectLst/>
                <a:latin typeface="inherit"/>
              </a:rPr>
              <a:t>helaiah</a:t>
            </a:r>
            <a:r>
              <a:rPr kumimoji="0" lang="en-US" altLang="en-US" sz="21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inherit"/>
              </a:rPr>
              <a:t> hian tarlan tur a </a:t>
            </a:r>
            <a:r>
              <a:rPr kumimoji="0" lang="en-US" altLang="en-US" sz="2100" b="0" i="0" u="none" strike="noStrike" cap="none" normalizeH="0" dirty="0" err="1">
                <a:ln>
                  <a:noFill/>
                </a:ln>
                <a:solidFill>
                  <a:schemeClr val="bg1"/>
                </a:solidFill>
                <a:effectLst/>
                <a:latin typeface="inherit"/>
              </a:rPr>
              <a:t>ni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586EE0C7-547C-F2F1-2FF3-4344D34A4514}"/>
              </a:ext>
            </a:extLst>
          </p:cNvPr>
          <p:cNvSpPr/>
          <p:nvPr/>
        </p:nvSpPr>
        <p:spPr>
          <a:xfrm>
            <a:off x="9580310" y="4290610"/>
            <a:ext cx="398834" cy="56420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52D57F-D399-0127-F982-21C8019262AF}"/>
              </a:ext>
            </a:extLst>
          </p:cNvPr>
          <p:cNvSpPr txBox="1"/>
          <p:nvPr/>
        </p:nvSpPr>
        <p:spPr>
          <a:xfrm>
            <a:off x="0" y="3631188"/>
            <a:ext cx="1299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ntserrat" panose="00000500000000000000" pitchFamily="2" charset="0"/>
              </a:rPr>
              <a:t>VIII</a:t>
            </a:r>
          </a:p>
        </p:txBody>
      </p:sp>
    </p:spTree>
    <p:extLst>
      <p:ext uri="{BB962C8B-B14F-4D97-AF65-F5344CB8AC3E}">
        <p14:creationId xmlns:p14="http://schemas.microsoft.com/office/powerpoint/2010/main" val="4107933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9DC66B1-344E-9A3B-7F5F-2843BF3F5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6989" cy="88521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Learners’ – Performance in key subject</a:t>
            </a:r>
            <a:endParaRPr lang="en-IN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15E797-961D-9444-18AA-AD8B697CE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66" y="1118681"/>
            <a:ext cx="5953328" cy="54892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8156FC-649F-0B70-98A3-97F06E5E4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877" y="1092323"/>
            <a:ext cx="5651957" cy="551558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31AC0A-21A9-D8BF-2316-B23310C62C25}"/>
              </a:ext>
            </a:extLst>
          </p:cNvPr>
          <p:cNvSpPr/>
          <p:nvPr/>
        </p:nvSpPr>
        <p:spPr>
          <a:xfrm>
            <a:off x="1070043" y="3239311"/>
            <a:ext cx="428017" cy="428017"/>
          </a:xfrm>
          <a:prstGeom prst="rect">
            <a:avLst/>
          </a:prstGeom>
          <a:solidFill>
            <a:srgbClr val="CFB0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A76FEA-CC2E-76AF-9132-6D26ECCE9C6F}"/>
              </a:ext>
            </a:extLst>
          </p:cNvPr>
          <p:cNvSpPr/>
          <p:nvPr/>
        </p:nvSpPr>
        <p:spPr>
          <a:xfrm>
            <a:off x="1167319" y="5350213"/>
            <a:ext cx="428017" cy="428017"/>
          </a:xfrm>
          <a:prstGeom prst="rect">
            <a:avLst/>
          </a:prstGeom>
          <a:solidFill>
            <a:srgbClr val="CFB0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FB0AA2-0A2C-0861-F5F3-70A9BE373157}"/>
              </a:ext>
            </a:extLst>
          </p:cNvPr>
          <p:cNvSpPr/>
          <p:nvPr/>
        </p:nvSpPr>
        <p:spPr>
          <a:xfrm>
            <a:off x="7276289" y="3214991"/>
            <a:ext cx="428017" cy="428017"/>
          </a:xfrm>
          <a:prstGeom prst="rect">
            <a:avLst/>
          </a:prstGeom>
          <a:solidFill>
            <a:srgbClr val="CFB0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EDBE11-F200-1421-5DE4-E0ACC211E381}"/>
              </a:ext>
            </a:extLst>
          </p:cNvPr>
          <p:cNvSpPr/>
          <p:nvPr/>
        </p:nvSpPr>
        <p:spPr>
          <a:xfrm>
            <a:off x="7276289" y="5327931"/>
            <a:ext cx="428017" cy="428017"/>
          </a:xfrm>
          <a:prstGeom prst="rect">
            <a:avLst/>
          </a:prstGeom>
          <a:solidFill>
            <a:srgbClr val="CFB0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20F8ED-2555-9097-EC9F-3D951C59D9BC}"/>
              </a:ext>
            </a:extLst>
          </p:cNvPr>
          <p:cNvSpPr txBox="1"/>
          <p:nvPr/>
        </p:nvSpPr>
        <p:spPr>
          <a:xfrm>
            <a:off x="690663" y="3019858"/>
            <a:ext cx="114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XI</a:t>
            </a:r>
            <a:endParaRPr lang="en-IN" sz="6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493BE2-235A-4E4F-676C-ADE43936FB30}"/>
              </a:ext>
            </a:extLst>
          </p:cNvPr>
          <p:cNvSpPr txBox="1"/>
          <p:nvPr/>
        </p:nvSpPr>
        <p:spPr>
          <a:xfrm>
            <a:off x="710119" y="5034107"/>
            <a:ext cx="114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XII</a:t>
            </a:r>
            <a:endParaRPr lang="en-IN" sz="6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187A55-E83B-B161-1A6A-5BEFC7CD523F}"/>
              </a:ext>
            </a:extLst>
          </p:cNvPr>
          <p:cNvSpPr txBox="1"/>
          <p:nvPr/>
        </p:nvSpPr>
        <p:spPr>
          <a:xfrm>
            <a:off x="6916365" y="3019858"/>
            <a:ext cx="114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IX</a:t>
            </a:r>
            <a:endParaRPr lang="en-IN" sz="6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E02086-59BB-9F8A-1FCE-7A7457037EAA}"/>
              </a:ext>
            </a:extLst>
          </p:cNvPr>
          <p:cNvSpPr txBox="1"/>
          <p:nvPr/>
        </p:nvSpPr>
        <p:spPr>
          <a:xfrm>
            <a:off x="6916365" y="5052105"/>
            <a:ext cx="114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X</a:t>
            </a:r>
            <a:endParaRPr lang="en-IN" sz="6000" dirty="0"/>
          </a:p>
        </p:txBody>
      </p:sp>
    </p:spTree>
    <p:extLst>
      <p:ext uri="{BB962C8B-B14F-4D97-AF65-F5344CB8AC3E}">
        <p14:creationId xmlns:p14="http://schemas.microsoft.com/office/powerpoint/2010/main" val="2059579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678</Words>
  <Application>Microsoft Office PowerPoint</Application>
  <PresentationFormat>Widescreen</PresentationFormat>
  <Paragraphs>94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Arial Narrow</vt:lpstr>
      <vt:lpstr>Calibri</vt:lpstr>
      <vt:lpstr>Calibri Light</vt:lpstr>
      <vt:lpstr>Cambria Math</vt:lpstr>
      <vt:lpstr>Cooper Black</vt:lpstr>
      <vt:lpstr>inherit</vt:lpstr>
      <vt:lpstr>Montserrat</vt:lpstr>
      <vt:lpstr>Times New Roman</vt:lpstr>
      <vt:lpstr>Wingdings</vt:lpstr>
      <vt:lpstr>Office Theme</vt:lpstr>
      <vt:lpstr>SHAALA SIDDHI WEB PORTAL</vt:lpstr>
      <vt:lpstr>HOME PAGE - https://shaalasiddhi.niepa.ac.in</vt:lpstr>
      <vt:lpstr>LOG IN SCREEN</vt:lpstr>
      <vt:lpstr>PowerPoint Presentation</vt:lpstr>
      <vt:lpstr>Learners’ - Profile</vt:lpstr>
      <vt:lpstr>How to calculate Annual Attendance Rate</vt:lpstr>
      <vt:lpstr>Learners’  - Learning Outcomes</vt:lpstr>
      <vt:lpstr>Learners’ – Performance in key subject</vt:lpstr>
      <vt:lpstr>Learners’ – Performance in key subject</vt:lpstr>
      <vt:lpstr>Teachers Profile</vt:lpstr>
      <vt:lpstr>School Evaluation Composite Matrix -  (DOMAIN - I)</vt:lpstr>
      <vt:lpstr>PowerPoint Presentation</vt:lpstr>
      <vt:lpstr>School Evaluation Composite Matrix -  (DOMAIN - II)</vt:lpstr>
      <vt:lpstr>School Evaluation Composite Matrix -  (DOMAIN - III)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Information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Hruaia Ariens</dc:creator>
  <cp:lastModifiedBy>Hruaia Ariens</cp:lastModifiedBy>
  <cp:revision>75</cp:revision>
  <dcterms:created xsi:type="dcterms:W3CDTF">2023-07-18T10:33:18Z</dcterms:created>
  <dcterms:modified xsi:type="dcterms:W3CDTF">2023-07-20T09:51:16Z</dcterms:modified>
</cp:coreProperties>
</file>